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70" r:id="rId7"/>
    <p:sldId id="274" r:id="rId8"/>
    <p:sldId id="275" r:id="rId9"/>
    <p:sldId id="276" r:id="rId10"/>
    <p:sldId id="262" r:id="rId11"/>
    <p:sldId id="263" r:id="rId12"/>
    <p:sldId id="277" r:id="rId13"/>
    <p:sldId id="265" r:id="rId14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ExtraLight" panose="020B0600000101010101" charset="-127"/>
      <p:regular r:id="rId16"/>
    </p:embeddedFont>
    <p:embeddedFont>
      <p:font typeface="Pretendard Light" panose="020B0600000101010101" charset="-127"/>
      <p:regular r:id="rId17"/>
    </p:embeddedFont>
    <p:embeddedFont>
      <p:font typeface="한컴 말랑말랑 Bold" panose="020F0803000000000000" pitchFamily="50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한컴 말랑말랑 Regular" panose="020F0303000000000000" pitchFamily="50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15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339" y="5911850"/>
            <a:ext cx="4508500" cy="444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546600" y="3479800"/>
            <a:ext cx="91821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>
                <a:solidFill>
                  <a:srgbClr val="404040"/>
                </a:solidFill>
                <a:ea typeface="Pretendard Bold"/>
              </a:rPr>
              <a:t>노벨버스</a:t>
            </a:r>
          </a:p>
          <a:p>
            <a:pPr lvl="0" algn="ctr">
              <a:lnSpc>
                <a:spcPct val="99600"/>
              </a:lnSpc>
            </a:pPr>
            <a:r>
              <a:rPr lang="en-US" sz="9800" b="0" i="0" u="none" strike="noStrike">
                <a:solidFill>
                  <a:srgbClr val="404040"/>
                </a:solidFill>
                <a:latin typeface="Pretendard Bold"/>
              </a:rPr>
              <a:t>(NO BELL BUS)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900" y="2489200"/>
            <a:ext cx="3619500" cy="12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0600" y="3136900"/>
            <a:ext cx="36195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404100" y="2616200"/>
            <a:ext cx="360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1100">
                <a:solidFill>
                  <a:srgbClr val="404040"/>
                </a:solidFill>
                <a:latin typeface="Pretendard ExtraLight"/>
              </a:rPr>
              <a:t>   </a:t>
            </a:r>
            <a:r>
              <a:rPr lang="ko-KR" sz="2300" b="0" i="0" u="none" strike="noStrike" spc="1100">
                <a:solidFill>
                  <a:srgbClr val="404040"/>
                </a:solidFill>
                <a:ea typeface="Pretendard ExtraLight"/>
              </a:rPr>
              <a:t>한이음프로젝트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87600" y="812800"/>
            <a:ext cx="2057400" cy="5461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5062200" y="914400"/>
            <a:ext cx="2108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404040"/>
                </a:solidFill>
                <a:latin typeface="Pretendard Bold"/>
              </a:rPr>
              <a:t>2080.03.14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045200" y="8064500"/>
            <a:ext cx="6210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404040">
                    <a:alpha val="60000"/>
                  </a:srgbClr>
                </a:solidFill>
                <a:ea typeface="Pretendard ExtraLight"/>
              </a:rPr>
              <a:t>이동현</a:t>
            </a:r>
            <a:r>
              <a:rPr lang="en-US" sz="3500" b="0" i="0" u="none" strike="noStrike">
                <a:solidFill>
                  <a:srgbClr val="404040">
                    <a:alpha val="60000"/>
                  </a:srgbClr>
                </a:solidFill>
                <a:latin typeface="Pretendard ExtraLight"/>
              </a:rPr>
              <a:t> / </a:t>
            </a:r>
            <a:r>
              <a:rPr lang="ko-KR" sz="3500" b="0" i="0" u="none" strike="noStrike">
                <a:solidFill>
                  <a:srgbClr val="404040">
                    <a:alpha val="60000"/>
                  </a:srgbClr>
                </a:solidFill>
                <a:ea typeface="Pretendard ExtraLight"/>
              </a:rPr>
              <a:t>홍영준</a:t>
            </a:r>
            <a:r>
              <a:rPr lang="en-US" sz="3500" b="0" i="0" u="none" strike="noStrike">
                <a:solidFill>
                  <a:srgbClr val="404040">
                    <a:alpha val="60000"/>
                  </a:srgbClr>
                </a:solidFill>
                <a:latin typeface="Pretendard ExtraLight"/>
              </a:rPr>
              <a:t> / </a:t>
            </a:r>
            <a:r>
              <a:rPr lang="ko-KR" sz="3500" b="0" i="0" u="none" strike="noStrike">
                <a:solidFill>
                  <a:srgbClr val="404040">
                    <a:alpha val="60000"/>
                  </a:srgbClr>
                </a:solidFill>
                <a:ea typeface="Pretendard ExtraLight"/>
              </a:rPr>
              <a:t>정새힘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8100" y="-38100"/>
            <a:ext cx="28448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115300"/>
            <a:ext cx="508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2296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3566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4709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7122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9535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1948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5979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8392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0805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3218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4361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79883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23000" y="698500"/>
            <a:ext cx="4140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 사용법</a:t>
            </a:r>
            <a:endParaRPr lang="ko-KR" sz="70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6"/>
          <a:srcRect t="3258" r="4888" b="7764"/>
          <a:stretch/>
        </p:blipFill>
        <p:spPr>
          <a:xfrm>
            <a:off x="9144000" y="2171699"/>
            <a:ext cx="9144000" cy="5638801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07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50FC891-BC06-41A1-8B5A-6E13689659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t="2610"/>
          <a:stretch/>
        </p:blipFill>
        <p:spPr>
          <a:xfrm>
            <a:off x="0" y="2400300"/>
            <a:ext cx="9144000" cy="5461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35E72B-954C-4BBC-924B-AB1AF479774F}"/>
              </a:ext>
            </a:extLst>
          </p:cNvPr>
          <p:cNvSpPr txBox="1"/>
          <p:nvPr/>
        </p:nvSpPr>
        <p:spPr>
          <a:xfrm>
            <a:off x="604806" y="920092"/>
            <a:ext cx="436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시작 화면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자주 가는 목적지 정류장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3310DD6-3975-421C-A2F1-879B84205C4F}"/>
              </a:ext>
            </a:extLst>
          </p:cNvPr>
          <p:cNvCxnSpPr>
            <a:cxnSpLocks/>
          </p:cNvCxnSpPr>
          <p:nvPr/>
        </p:nvCxnSpPr>
        <p:spPr>
          <a:xfrm flipH="1">
            <a:off x="1752600" y="1507590"/>
            <a:ext cx="724039" cy="7790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713AA98-1393-4080-BB67-028E961B8426}"/>
              </a:ext>
            </a:extLst>
          </p:cNvPr>
          <p:cNvCxnSpPr>
            <a:cxnSpLocks/>
          </p:cNvCxnSpPr>
          <p:nvPr/>
        </p:nvCxnSpPr>
        <p:spPr>
          <a:xfrm flipV="1">
            <a:off x="2667000" y="7957815"/>
            <a:ext cx="1579592" cy="614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67685B-8924-4CC2-9CC4-420F0CA76665}"/>
              </a:ext>
            </a:extLst>
          </p:cNvPr>
          <p:cNvSpPr txBox="1"/>
          <p:nvPr/>
        </p:nvSpPr>
        <p:spPr>
          <a:xfrm>
            <a:off x="466313" y="8709680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 정류장 설정 화면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F96D793-2ED7-4372-AF80-A7E2C0C608C5}"/>
              </a:ext>
            </a:extLst>
          </p:cNvPr>
          <p:cNvCxnSpPr>
            <a:cxnSpLocks/>
          </p:cNvCxnSpPr>
          <p:nvPr/>
        </p:nvCxnSpPr>
        <p:spPr>
          <a:xfrm flipV="1">
            <a:off x="6749376" y="7907231"/>
            <a:ext cx="870624" cy="5281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0B8550-2010-4BA1-8568-1D5677D947D1}"/>
              </a:ext>
            </a:extLst>
          </p:cNvPr>
          <p:cNvSpPr txBox="1"/>
          <p:nvPr/>
        </p:nvSpPr>
        <p:spPr>
          <a:xfrm>
            <a:off x="5083979" y="8580180"/>
            <a:ext cx="2727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설정한 목적지에 따른</a:t>
            </a:r>
            <a:endParaRPr lang="en-US" altLang="ko-KR" sz="24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버스 경로들 중 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선택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1A15372-3AD1-43E9-9ACA-BD68F0BA27BF}"/>
              </a:ext>
            </a:extLst>
          </p:cNvPr>
          <p:cNvCxnSpPr>
            <a:cxnSpLocks/>
          </p:cNvCxnSpPr>
          <p:nvPr/>
        </p:nvCxnSpPr>
        <p:spPr>
          <a:xfrm flipH="1">
            <a:off x="10877746" y="1445697"/>
            <a:ext cx="857054" cy="706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61CF7F4-9AE8-4D54-B525-E20C9569667F}"/>
              </a:ext>
            </a:extLst>
          </p:cNvPr>
          <p:cNvSpPr txBox="1"/>
          <p:nvPr/>
        </p:nvSpPr>
        <p:spPr>
          <a:xfrm>
            <a:off x="10515600" y="389990"/>
            <a:ext cx="4762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선택한 버스 탑승 하여</a:t>
            </a:r>
            <a:endParaRPr lang="en-US" altLang="ko-KR" sz="24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NFC 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켠 상태로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2400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태깅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목적지 정보 전송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8A22E4-C5AD-4CB8-899F-4B5B2F69566E}"/>
              </a:ext>
            </a:extLst>
          </p:cNvPr>
          <p:cNvCxnSpPr>
            <a:cxnSpLocks/>
          </p:cNvCxnSpPr>
          <p:nvPr/>
        </p:nvCxnSpPr>
        <p:spPr>
          <a:xfrm flipV="1">
            <a:off x="11582400" y="7907232"/>
            <a:ext cx="2113722" cy="712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8059784-E928-4027-90E0-BB3F71748D9D}"/>
              </a:ext>
            </a:extLst>
          </p:cNvPr>
          <p:cNvSpPr txBox="1"/>
          <p:nvPr/>
        </p:nvSpPr>
        <p:spPr>
          <a:xfrm>
            <a:off x="9322789" y="88265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위치 및 경로 표시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483DBE9-2629-4400-B280-D06FF13A03AD}"/>
              </a:ext>
            </a:extLst>
          </p:cNvPr>
          <p:cNvCxnSpPr>
            <a:cxnSpLocks/>
          </p:cNvCxnSpPr>
          <p:nvPr/>
        </p:nvCxnSpPr>
        <p:spPr>
          <a:xfrm flipV="1">
            <a:off x="15849600" y="7886701"/>
            <a:ext cx="1066800" cy="6810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35AAF18-28B6-4478-BEF6-20E303BD98C7}"/>
              </a:ext>
            </a:extLst>
          </p:cNvPr>
          <p:cNvSpPr txBox="1"/>
          <p:nvPr/>
        </p:nvSpPr>
        <p:spPr>
          <a:xfrm>
            <a:off x="13114187" y="8709114"/>
            <a:ext cx="4405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해당 목적지를 선택한 인원들의</a:t>
            </a:r>
            <a:endParaRPr lang="en-US" altLang="ko-KR" sz="24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 시 </a:t>
            </a:r>
            <a:r>
              <a:rPr lang="ko-KR" altLang="en-US" sz="2400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태깅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여부를 통한 하차 지원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37100" y="6845300"/>
            <a:ext cx="2108200" cy="210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98500" y="-1422400"/>
            <a:ext cx="2425700" cy="242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6073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7216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8486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9629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2042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4455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6868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0899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3312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5725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8138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89281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26000" y="7493000"/>
            <a:ext cx="50800" cy="1473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97523" y="3988526"/>
            <a:ext cx="6070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애자일</a:t>
            </a:r>
            <a:r>
              <a:rPr lang="en-US" sz="8000" b="0" i="0" u="none" strike="noStrike" dirty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sz="8000" b="0" i="0" u="none" strike="noStrike" dirty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08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0" y="889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533400"/>
            <a:ext cx="50800" cy="1473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406400"/>
            <a:ext cx="50800" cy="147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292100"/>
            <a:ext cx="50800" cy="1473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165100"/>
            <a:ext cx="50800" cy="1473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76200"/>
            <a:ext cx="50800" cy="1473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317500"/>
            <a:ext cx="508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558800"/>
            <a:ext cx="50800" cy="1473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50800"/>
            <a:ext cx="50800" cy="1473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190500"/>
            <a:ext cx="50800" cy="147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431800"/>
            <a:ext cx="50800" cy="1473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673100"/>
            <a:ext cx="50800" cy="1473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800100"/>
            <a:ext cx="50800" cy="1473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711200" y="-647700"/>
            <a:ext cx="50800" cy="1473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3594100"/>
            <a:ext cx="6286500" cy="5334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3263900"/>
            <a:ext cx="6286500" cy="939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529E435-9A17-41A1-B13E-4ED04A9DD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20"/>
            <a:ext cx="9525000" cy="952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D4827B-B863-4496-8D03-A99E82BB8DB3}"/>
              </a:ext>
            </a:extLst>
          </p:cNvPr>
          <p:cNvSpPr txBox="1"/>
          <p:nvPr/>
        </p:nvSpPr>
        <p:spPr>
          <a:xfrm>
            <a:off x="2057400" y="1333500"/>
            <a:ext cx="6463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임무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ACA23-3D01-4859-A8BC-687511BD9DC5}"/>
              </a:ext>
            </a:extLst>
          </p:cNvPr>
          <p:cNvSpPr txBox="1"/>
          <p:nvPr/>
        </p:nvSpPr>
        <p:spPr>
          <a:xfrm>
            <a:off x="4038600" y="3872656"/>
            <a:ext cx="12819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홍영준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리더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주제 아이디어 및 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B1CE2-DE4D-472E-8ED3-501D4DD03C20}"/>
              </a:ext>
            </a:extLst>
          </p:cNvPr>
          <p:cNvSpPr txBox="1"/>
          <p:nvPr/>
        </p:nvSpPr>
        <p:spPr>
          <a:xfrm>
            <a:off x="4038600" y="5753100"/>
            <a:ext cx="12252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이동현 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AI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 구상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애자일 모델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0261-63D9-46B6-B11E-E8AC400615E3}"/>
              </a:ext>
            </a:extLst>
          </p:cNvPr>
          <p:cNvSpPr txBox="1"/>
          <p:nvPr/>
        </p:nvSpPr>
        <p:spPr>
          <a:xfrm>
            <a:off x="4038600" y="7505700"/>
            <a:ext cx="11434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정새힘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어플 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UI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</a:t>
            </a: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페르소나 설정</a:t>
            </a:r>
          </a:p>
        </p:txBody>
      </p:sp>
    </p:spTree>
    <p:extLst>
      <p:ext uri="{BB962C8B-B14F-4D97-AF65-F5344CB8AC3E}">
        <p14:creationId xmlns:p14="http://schemas.microsoft.com/office/powerpoint/2010/main" val="158011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61429"/>
            <a:ext cx="18288000" cy="962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1407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2550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3820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4963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7376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9789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2202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6233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8646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1059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3472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94615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5400000">
            <a:off x="17995900" y="80264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572000" y="5427871"/>
            <a:ext cx="9144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노벨버스 </a:t>
            </a:r>
            <a:r>
              <a:rPr lang="en-US" alt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(NOBELL NUS)</a:t>
            </a:r>
            <a:endParaRPr lang="ko-KR" sz="70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0" y="1170609"/>
            <a:ext cx="28575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0" y="3601830"/>
            <a:ext cx="28575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75550" y="2139121"/>
            <a:ext cx="280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THE</a:t>
            </a:r>
            <a:r>
              <a:rPr lang="en-US" sz="2200" b="0" i="0" u="none" strike="noStrike" spc="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sz="8800" b="0" i="0" u="none" strike="noStrike" spc="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99100" y="34544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CAUSE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73700" y="7531100"/>
            <a:ext cx="180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EFFECT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0" y="6381751"/>
            <a:ext cx="3975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1067161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5080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3937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2667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1524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889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3302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5715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-254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2159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4572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6985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11800" y="8128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8224500" y="-6350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77400"/>
            <a:ext cx="18288000" cy="622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-254000000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629400"/>
            <a:ext cx="50800" cy="1473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743700"/>
            <a:ext cx="50800" cy="1473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858000"/>
            <a:ext cx="50800" cy="1473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985000"/>
            <a:ext cx="50800" cy="147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226300"/>
            <a:ext cx="50800" cy="1473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467600"/>
            <a:ext cx="50800" cy="1473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708900"/>
            <a:ext cx="50800" cy="1473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099300"/>
            <a:ext cx="508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340600"/>
            <a:ext cx="50800" cy="1473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581900"/>
            <a:ext cx="50800" cy="1473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823200"/>
            <a:ext cx="50800" cy="147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7950200"/>
            <a:ext cx="50800" cy="1473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698500" y="6502400"/>
            <a:ext cx="50800" cy="14732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3581400" y="1384300"/>
            <a:ext cx="10515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404040"/>
                </a:solidFill>
                <a:ea typeface="Pretendard Bold"/>
              </a:rPr>
              <a:t>노벨버스 </a:t>
            </a:r>
            <a:r>
              <a:rPr lang="ko-KR" sz="7000" b="0" i="0" u="none" strike="noStrike" dirty="0">
                <a:solidFill>
                  <a:srgbClr val="404040"/>
                </a:solidFill>
                <a:ea typeface="Pretendard Bold"/>
              </a:rPr>
              <a:t>프로젝트</a:t>
            </a:r>
            <a:r>
              <a:rPr lang="en-US" altLang="ko-KR" sz="7000" b="0" i="0" u="none" strike="noStrike" dirty="0">
                <a:solidFill>
                  <a:srgbClr val="404040"/>
                </a:solidFill>
                <a:ea typeface="Pretendard Bold"/>
              </a:rPr>
              <a:t> </a:t>
            </a:r>
            <a:r>
              <a:rPr lang="ko-KR" altLang="en-US" sz="7000" b="0" i="0" u="none" strike="noStrike" dirty="0">
                <a:solidFill>
                  <a:srgbClr val="404040"/>
                </a:solidFill>
                <a:ea typeface="Pretendard Bold"/>
              </a:rPr>
              <a:t>선정 이유</a:t>
            </a:r>
            <a:r>
              <a:rPr lang="en-US" sz="7000" b="0" i="0" u="none" strike="noStrike" dirty="0">
                <a:solidFill>
                  <a:srgbClr val="404040"/>
                </a:solidFill>
                <a:latin typeface="Pretendard Bold"/>
              </a:rPr>
              <a:t> </a:t>
            </a:r>
            <a:endParaRPr lang="ko-KR" sz="7000" b="0" i="0" u="none" strike="noStrike" dirty="0">
              <a:solidFill>
                <a:srgbClr val="404040"/>
              </a:solidFill>
              <a:ea typeface="Pretendar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03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4844914"/>
            <a:ext cx="1270000" cy="1244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3394489" y="3104604"/>
            <a:ext cx="13293311" cy="392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914400" lvl="0" indent="-914400">
              <a:lnSpc>
                <a:spcPct val="150000"/>
              </a:lnSpc>
              <a:buAutoNum type="arabicPeriod"/>
            </a:pPr>
            <a:r>
              <a:rPr lang="ko-KR" altLang="en-US" sz="4800" b="1" dirty="0" err="1">
                <a:solidFill>
                  <a:srgbClr val="404040"/>
                </a:solidFill>
                <a:ea typeface="Pretendard Light"/>
              </a:rPr>
              <a:t>하차벨이</a:t>
            </a:r>
            <a:r>
              <a:rPr lang="ko-KR" altLang="en-US" sz="4800" b="1" dirty="0">
                <a:solidFill>
                  <a:srgbClr val="404040"/>
                </a:solidFill>
                <a:ea typeface="Pretendard Light"/>
              </a:rPr>
              <a:t> 손에 닿지 않는 거리에 있는</a:t>
            </a:r>
            <a:r>
              <a:rPr lang="en-US" altLang="ko-KR" sz="4800" b="1" dirty="0">
                <a:solidFill>
                  <a:srgbClr val="404040"/>
                </a:solidFill>
                <a:ea typeface="Pretendard Light"/>
              </a:rPr>
              <a:t> </a:t>
            </a:r>
            <a:r>
              <a:rPr lang="ko-KR" altLang="en-US" sz="4800" b="1" dirty="0">
                <a:solidFill>
                  <a:srgbClr val="404040"/>
                </a:solidFill>
                <a:ea typeface="Pretendard Light"/>
              </a:rPr>
              <a:t>상황</a:t>
            </a:r>
            <a:endParaRPr lang="en-US" altLang="ko-KR" sz="4800" b="1" dirty="0">
              <a:solidFill>
                <a:srgbClr val="404040"/>
              </a:solidFill>
              <a:ea typeface="Pretendard Light"/>
            </a:endParaRPr>
          </a:p>
          <a:p>
            <a:pPr marL="914400" lvl="0" indent="-914400">
              <a:lnSpc>
                <a:spcPct val="150000"/>
              </a:lnSpc>
              <a:buAutoNum type="arabicPeriod"/>
            </a:pPr>
            <a:r>
              <a:rPr lang="ko-KR" altLang="en-US" sz="4800" b="1" dirty="0">
                <a:solidFill>
                  <a:srgbClr val="404040"/>
                </a:solidFill>
                <a:ea typeface="Pretendard Light"/>
              </a:rPr>
              <a:t>복잡한 인파에 끼어 못 누르는 상황</a:t>
            </a:r>
            <a:endParaRPr lang="en-US" altLang="ko-KR" sz="4800" b="1" dirty="0">
              <a:solidFill>
                <a:srgbClr val="404040"/>
              </a:solidFill>
              <a:ea typeface="Pretendard Light"/>
            </a:endParaRPr>
          </a:p>
          <a:p>
            <a:pPr marL="914400" lvl="0" indent="-914400">
              <a:lnSpc>
                <a:spcPct val="150000"/>
              </a:lnSpc>
              <a:buAutoNum type="arabicPeriod"/>
            </a:pPr>
            <a:r>
              <a:rPr lang="ko-KR" altLang="en-US" sz="4800" b="1" dirty="0">
                <a:solidFill>
                  <a:srgbClr val="404040"/>
                </a:solidFill>
                <a:ea typeface="Pretendard Light"/>
              </a:rPr>
              <a:t>운전을 과격하게 하여 미리 일어서다 넘어지는 상황</a:t>
            </a:r>
            <a:endParaRPr lang="en-US" altLang="ko-KR" sz="4800" b="1" dirty="0">
              <a:solidFill>
                <a:srgbClr val="404040"/>
              </a:solidFill>
              <a:ea typeface="Pretendard Light"/>
            </a:endParaRPr>
          </a:p>
          <a:p>
            <a:pPr lvl="0" algn="ctr">
              <a:lnSpc>
                <a:spcPct val="107899"/>
              </a:lnSpc>
            </a:pPr>
            <a:endParaRPr lang="en-US" altLang="ko-KR" sz="4800" dirty="0">
              <a:solidFill>
                <a:srgbClr val="404040"/>
              </a:solidFill>
              <a:ea typeface="Pretendard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3A9C0C-427E-4E97-B55D-878301D0354C}"/>
              </a:ext>
            </a:extLst>
          </p:cNvPr>
          <p:cNvSpPr txBox="1"/>
          <p:nvPr/>
        </p:nvSpPr>
        <p:spPr>
          <a:xfrm flipH="1">
            <a:off x="2848609" y="7105104"/>
            <a:ext cx="126034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위와 같은 상황들을 없애고자 버스에 스마트 기술을 적용시켜 보기로 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900" y="7632700"/>
            <a:ext cx="27051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045200"/>
            <a:ext cx="50800" cy="146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172200"/>
            <a:ext cx="508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286500"/>
            <a:ext cx="50800" cy="146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413500"/>
            <a:ext cx="50800" cy="146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654800"/>
            <a:ext cx="50800" cy="146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883400"/>
            <a:ext cx="50800" cy="14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7124700"/>
            <a:ext cx="508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527800"/>
            <a:ext cx="508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6769100"/>
            <a:ext cx="50800" cy="146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7010400"/>
            <a:ext cx="50800" cy="146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7251700"/>
            <a:ext cx="50800" cy="146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7366000"/>
            <a:ext cx="508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551400" y="5930900"/>
            <a:ext cx="50800" cy="146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596900"/>
            <a:ext cx="50800" cy="133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698500"/>
            <a:ext cx="50800" cy="133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812800"/>
            <a:ext cx="50800" cy="133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927100"/>
            <a:ext cx="50800" cy="133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143000"/>
            <a:ext cx="50800" cy="133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358900"/>
            <a:ext cx="50800" cy="1333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574800"/>
            <a:ext cx="50800" cy="1333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028700"/>
            <a:ext cx="50800" cy="1333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244600"/>
            <a:ext cx="50800" cy="1333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460500"/>
            <a:ext cx="50800" cy="1333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689100"/>
            <a:ext cx="50800" cy="1333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1790700"/>
            <a:ext cx="50800" cy="1333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5400000">
            <a:off x="1397000" y="495300"/>
            <a:ext cx="50800" cy="13335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6553200" y="1651000"/>
            <a:ext cx="5270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목차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페이지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89200" y="5351463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5364163"/>
            <a:ext cx="660400" cy="6604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701800" y="5491163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41657" y="5126038"/>
            <a:ext cx="2730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개요</a:t>
            </a: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와 목적</a:t>
            </a: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5364163"/>
            <a:ext cx="660400" cy="6604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162800" y="5491163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76322" y="5143500"/>
            <a:ext cx="387626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페르소나</a:t>
            </a:r>
            <a:r>
              <a:rPr 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설정</a:t>
            </a:r>
            <a:r>
              <a:rPr lang="en-US" alt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주요기능</a:t>
            </a:r>
            <a:r>
              <a:rPr lang="en-US" alt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 사용법</a:t>
            </a: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9200" y="5364163"/>
            <a:ext cx="660400" cy="660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2712700" y="5491163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568016" y="5145088"/>
            <a:ext cx="4186583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폭포수</a:t>
            </a:r>
            <a:r>
              <a:rPr lang="en-US" altLang="ko-KR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애자일 방법론</a:t>
            </a: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2" name="TextBox 52"/>
          <p:cNvSpPr txBox="1"/>
          <p:nvPr/>
        </p:nvSpPr>
        <p:spPr>
          <a:xfrm>
            <a:off x="7937500" y="6591300"/>
            <a:ext cx="3200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5" name="TextBox 55"/>
          <p:cNvSpPr txBox="1"/>
          <p:nvPr/>
        </p:nvSpPr>
        <p:spPr>
          <a:xfrm>
            <a:off x="7150100" y="6731000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6" name="TextBox 43">
            <a:extLst>
              <a:ext uri="{FF2B5EF4-FFF2-40B4-BE49-F238E27FC236}">
                <a16:creationId xmlns:a16="http://schemas.microsoft.com/office/drawing/2014/main" id="{6B2777E8-8AEC-405B-8974-73FADA9EAB48}"/>
              </a:ext>
            </a:extLst>
          </p:cNvPr>
          <p:cNvSpPr txBox="1"/>
          <p:nvPr/>
        </p:nvSpPr>
        <p:spPr>
          <a:xfrm>
            <a:off x="1701800" y="7487548"/>
            <a:ext cx="53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735300" y="7835900"/>
            <a:ext cx="2641600" cy="261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7400"/>
            <a:ext cx="182880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56000" y="1003300"/>
            <a:ext cx="10998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개요와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565400"/>
            <a:ext cx="18034000" cy="648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7F7F7"/>
                </a:solidFill>
                <a:latin typeface="Pretendard Light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0209129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825500"/>
            <a:ext cx="63500" cy="166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685800"/>
            <a:ext cx="63500" cy="166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546100"/>
            <a:ext cx="63500" cy="166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419100"/>
            <a:ext cx="63500" cy="166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139700"/>
            <a:ext cx="635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127000"/>
            <a:ext cx="63500" cy="166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406400"/>
            <a:ext cx="63500" cy="166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279400"/>
            <a:ext cx="635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0"/>
            <a:ext cx="63500" cy="166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266700"/>
            <a:ext cx="63500" cy="166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533400"/>
            <a:ext cx="63500" cy="166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673100"/>
            <a:ext cx="63500" cy="166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62600" y="-952500"/>
            <a:ext cx="63500" cy="166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952500"/>
            <a:ext cx="63500" cy="1663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079500"/>
            <a:ext cx="63500" cy="1663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219200"/>
            <a:ext cx="63500" cy="1663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358900"/>
            <a:ext cx="63500" cy="1663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625600"/>
            <a:ext cx="63500" cy="1663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905000"/>
            <a:ext cx="63500" cy="1663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2171700"/>
            <a:ext cx="63500" cy="1663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498600"/>
            <a:ext cx="63500" cy="1663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1765300"/>
            <a:ext cx="63500" cy="1663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2032000"/>
            <a:ext cx="63500" cy="1663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2311400"/>
            <a:ext cx="63500" cy="1663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2451100"/>
            <a:ext cx="63500" cy="1663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-5400000">
            <a:off x="18275300" y="812800"/>
            <a:ext cx="63500" cy="1663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524000" y="3175000"/>
            <a:ext cx="4483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개요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46100" y="4216400"/>
            <a:ext cx="142621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04040"/>
              </a:buClr>
              <a:buFont typeface="Arial"/>
              <a:buChar char="●"/>
            </a:pP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NOBELBUS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는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3000" b="1" i="0" u="none" strike="noStrike" dirty="0" err="1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하차벨이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없다는 의미로 어플과 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NFC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기술을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활용</a:t>
            </a:r>
            <a:r>
              <a:rPr lang="en-US" altLang="ko-KR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버스에 탑승 후 태그 시 목적지</a:t>
            </a:r>
            <a:r>
              <a:rPr lang="en-US" alt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 정류장</a:t>
            </a:r>
            <a:r>
              <a:rPr lang="en-US" alt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</a:t>
            </a:r>
            <a:r>
              <a:rPr lang="ko-KR" altLang="en-US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 기사님께 전송 되어 </a:t>
            </a:r>
            <a:r>
              <a:rPr lang="ko-KR" altLang="en-US" sz="3000" b="1" i="0" u="none" strike="noStrike" dirty="0" err="1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하차벨을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누르지 않아도 목적지에 내릴 수 있도록 하고</a:t>
            </a:r>
            <a:r>
              <a:rPr lang="en-US" alt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인공지능 카메라를 활용해 세세한 혼잡도 표시 </a:t>
            </a:r>
            <a:r>
              <a:rPr lang="en-US" alt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그리고 하차 시 </a:t>
            </a:r>
            <a:r>
              <a:rPr lang="ko-KR" altLang="en-US" sz="3000" b="1" i="0" u="none" strike="noStrike" dirty="0" err="1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태깅</a:t>
            </a: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여부를 통해 하차 보조 기능들을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제공하는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어플리케이션입니다</a:t>
            </a:r>
            <a:r>
              <a:rPr lang="en-US" altLang="ko-KR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en-US" sz="3000" b="1" i="0" u="none" strike="noStrike" dirty="0">
              <a:solidFill>
                <a:srgbClr val="404040">
                  <a:alpha val="70196"/>
                </a:srgb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" y="3149600"/>
            <a:ext cx="749300" cy="7493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622300" y="3302000"/>
            <a:ext cx="609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25600" y="6553200"/>
            <a:ext cx="4483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8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7700" y="7581900"/>
            <a:ext cx="12255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04040"/>
              </a:buClr>
              <a:buFont typeface="Arial"/>
              <a:buChar char="●"/>
            </a:pPr>
            <a:r>
              <a:rPr lang="ko-KR" alt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우리가 매일 이용하는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대중교통의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3000" b="1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편의성을 증진 시키고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승객에게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안전한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환경을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제공하는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스마트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버스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시스템을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구축하는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것이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목적입니다</a:t>
            </a:r>
            <a:r>
              <a:rPr lang="en-US" sz="3000" b="1" i="0" u="none" strike="noStrike" dirty="0">
                <a:solidFill>
                  <a:srgbClr val="404040">
                    <a:alpha val="70196"/>
                  </a:srgb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6527800"/>
            <a:ext cx="749300" cy="7493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98500" y="6692900"/>
            <a:ext cx="609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300"/>
            <a:ext cx="18288000" cy="42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8100" y="-38100"/>
            <a:ext cx="2273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16002000" y="7251700"/>
            <a:ext cx="3086100" cy="304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273800"/>
            <a:ext cx="50800" cy="134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388100"/>
            <a:ext cx="508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502400"/>
            <a:ext cx="508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604000"/>
            <a:ext cx="508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832600"/>
            <a:ext cx="508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048500"/>
            <a:ext cx="50800" cy="134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264400"/>
            <a:ext cx="50800" cy="134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718300"/>
            <a:ext cx="50800" cy="134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934200"/>
            <a:ext cx="50800" cy="134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162800"/>
            <a:ext cx="50800" cy="134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378700"/>
            <a:ext cx="50800" cy="134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493000"/>
            <a:ext cx="50800" cy="134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172200"/>
            <a:ext cx="50800" cy="134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254000"/>
            <a:ext cx="50800" cy="1358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368300"/>
            <a:ext cx="50800" cy="135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469900"/>
            <a:ext cx="50800" cy="1358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584200"/>
            <a:ext cx="50800" cy="1358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812800"/>
            <a:ext cx="50800" cy="1358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028700"/>
            <a:ext cx="50800" cy="135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244600"/>
            <a:ext cx="50800" cy="135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698500"/>
            <a:ext cx="50800" cy="1358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914400"/>
            <a:ext cx="50800" cy="1358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143000"/>
            <a:ext cx="50800" cy="1358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358900"/>
            <a:ext cx="50800" cy="1358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473200"/>
            <a:ext cx="50800" cy="1358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39700"/>
            <a:ext cx="50800" cy="13589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06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24ED993E-C998-4976-B46F-EBB0FC2AE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66568"/>
            <a:ext cx="7200900" cy="72009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061E97-72CE-401D-A3A9-37081FA5BB97}"/>
              </a:ext>
            </a:extLst>
          </p:cNvPr>
          <p:cNvSpPr txBox="1"/>
          <p:nvPr/>
        </p:nvSpPr>
        <p:spPr>
          <a:xfrm>
            <a:off x="8528050" y="1022350"/>
            <a:ext cx="9586012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이름 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김순자  나이 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:82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</a:t>
            </a:r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Pain 1 : </a:t>
            </a:r>
            <a:r>
              <a:rPr lang="ko-KR" altLang="en-US" sz="4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벨이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손에 닿지 않아 주행 중 일어서다 중심을 잃고 넘어짐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Pain 2 : </a:t>
            </a:r>
            <a:r>
              <a:rPr lang="ko-KR" altLang="en-US" sz="4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하차벨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누르기를 까먹음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</a:t>
            </a: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Needs : </a:t>
            </a:r>
            <a:r>
              <a:rPr lang="ko-KR" altLang="en-US" sz="4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하차벨을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누르지 않아도 자동으로 정차하는 기능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목적지에 도착하였을 시 내릴 때까지 급하게 내리지 않아도 되기</a:t>
            </a:r>
            <a:endParaRPr lang="en-US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9D826147-6035-49D8-A801-FBC390FEFAC0}"/>
              </a:ext>
            </a:extLst>
          </p:cNvPr>
          <p:cNvSpPr txBox="1"/>
          <p:nvPr/>
        </p:nvSpPr>
        <p:spPr>
          <a:xfrm>
            <a:off x="1365250" y="488676"/>
            <a:ext cx="6070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</a:t>
            </a:r>
            <a:r>
              <a:rPr lang="ko-KR" alt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르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소나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endParaRPr lang="ko-KR" sz="70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300"/>
            <a:ext cx="18288000" cy="42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8100" y="-38100"/>
            <a:ext cx="2273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16002000" y="7251700"/>
            <a:ext cx="3086100" cy="304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273800"/>
            <a:ext cx="50800" cy="134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388100"/>
            <a:ext cx="508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502400"/>
            <a:ext cx="508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604000"/>
            <a:ext cx="508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832600"/>
            <a:ext cx="508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048500"/>
            <a:ext cx="50800" cy="134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264400"/>
            <a:ext cx="50800" cy="134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718300"/>
            <a:ext cx="50800" cy="134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934200"/>
            <a:ext cx="50800" cy="134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162800"/>
            <a:ext cx="50800" cy="134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378700"/>
            <a:ext cx="50800" cy="134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7493000"/>
            <a:ext cx="50800" cy="134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7589500" y="6172200"/>
            <a:ext cx="50800" cy="134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254000"/>
            <a:ext cx="50800" cy="1358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368300"/>
            <a:ext cx="50800" cy="135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469900"/>
            <a:ext cx="50800" cy="1358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584200"/>
            <a:ext cx="50800" cy="1358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812800"/>
            <a:ext cx="50800" cy="1358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028700"/>
            <a:ext cx="50800" cy="135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244600"/>
            <a:ext cx="50800" cy="135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698500"/>
            <a:ext cx="50800" cy="1358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914400"/>
            <a:ext cx="50800" cy="1358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143000"/>
            <a:ext cx="50800" cy="1358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358900"/>
            <a:ext cx="50800" cy="1358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473200"/>
            <a:ext cx="50800" cy="1358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5400000">
            <a:off x="1790700" y="139700"/>
            <a:ext cx="50800" cy="1358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34888" y="444500"/>
            <a:ext cx="6070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</a:t>
            </a:r>
            <a:r>
              <a:rPr lang="ko-KR" alt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르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소나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2</a:t>
            </a:r>
            <a:endParaRPr lang="ko-KR" sz="7000" b="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06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E061E97-72CE-401D-A3A9-37081FA5BB97}"/>
              </a:ext>
            </a:extLst>
          </p:cNvPr>
          <p:cNvSpPr txBox="1"/>
          <p:nvPr/>
        </p:nvSpPr>
        <p:spPr>
          <a:xfrm>
            <a:off x="8331200" y="958850"/>
            <a:ext cx="9992139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이름 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김민호  나이 </a:t>
            </a:r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:38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</a:t>
            </a:r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Pain 1 : 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출퇴근길 인파로 인해 하차 </a:t>
            </a:r>
            <a:r>
              <a:rPr lang="ko-KR" altLang="en-US" sz="4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벨을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누르지 못하는 상황</a:t>
            </a:r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Pain 2 : 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도착했을 때 인파로 인해 내리는 도중 하차문이 닫히는 상황</a:t>
            </a:r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Needs : </a:t>
            </a:r>
            <a:r>
              <a:rPr lang="ko-KR" altLang="en-US" sz="4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출퇴근길 혼잡도가 덜한 버스를 알 수 있는 기능</a:t>
            </a:r>
            <a:endParaRPr lang="en-US" sz="4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E09A171-4924-4EB4-ACA6-4B751F218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8" y="2020680"/>
            <a:ext cx="7166112" cy="71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1600"/>
            <a:ext cx="8115300" cy="962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2700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3970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5113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6383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8796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1209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3622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7526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9939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2352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4765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6035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1557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25000" y="249583"/>
            <a:ext cx="6832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39200" y="2001079"/>
            <a:ext cx="7734300" cy="716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전송</a:t>
            </a:r>
            <a:r>
              <a:rPr lang="en-US" alt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</a:t>
            </a:r>
            <a:endParaRPr 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en-US" sz="54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어플에서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목적지와 버스를 설정</a:t>
            </a:r>
            <a:endParaRPr lang="en-US" alt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5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해당 버스를 탑승하여 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NFC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리더기에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태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</a:t>
            </a:r>
            <a:endParaRPr lang="en-US" altLang="ko-KR" sz="4000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54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어플에서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설정한 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 정류장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기사에게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전달</a:t>
            </a:r>
          </a:p>
          <a:p>
            <a:pPr lvl="0" algn="l">
              <a:lnSpc>
                <a:spcPct val="124499"/>
              </a:lnSpc>
            </a:pPr>
            <a:endParaRPr lang="ko-KR" sz="2400" b="1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7CE1DE-074B-4CD1-9B87-17863EF744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4404" b="48625"/>
          <a:stretch/>
        </p:blipFill>
        <p:spPr>
          <a:xfrm>
            <a:off x="12700" y="136387"/>
            <a:ext cx="8115300" cy="94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1600"/>
            <a:ext cx="8115300" cy="962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2700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3970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5113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6383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8796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1209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3622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7526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9939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2352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4765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6035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1557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25000" y="249583"/>
            <a:ext cx="6832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2974" y="1762263"/>
            <a:ext cx="7734300" cy="716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AI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혼잡도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분석</a:t>
            </a:r>
          </a:p>
          <a:p>
            <a:pPr lvl="0" algn="l">
              <a:lnSpc>
                <a:spcPct val="124499"/>
              </a:lnSpc>
            </a:pPr>
            <a:r>
              <a:rPr lang="en-US" sz="54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인공지능 카메라가 앉아있는 자세와 서있는 자세를 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감지</a:t>
            </a:r>
            <a:endParaRPr lang="en-US" alt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>
              <a:lnSpc>
                <a:spcPct val="124499"/>
              </a:lnSpc>
            </a:pP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 </a:t>
            </a:r>
            <a:r>
              <a:rPr lang="ko-KR" altLang="en-US" sz="4000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어플에서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같은 경로 및 버스를 선택한 인원을 체크해서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정류장 대기인원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수까지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표시</a:t>
            </a:r>
          </a:p>
          <a:p>
            <a:pPr lvl="0">
              <a:lnSpc>
                <a:spcPct val="124499"/>
              </a:lnSpc>
            </a:pP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좌석 </a:t>
            </a:r>
            <a:r>
              <a:rPr lang="en-US" alt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20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/16, 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 있는 사람 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3, 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정류장 대기인원 </a:t>
            </a: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 </a:t>
            </a:r>
            <a:r>
              <a:rPr lang="ko-KR" altLang="en-US" sz="4000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이런식으로</a:t>
            </a:r>
            <a:r>
              <a:rPr lang="ko-KR" altLang="en-US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표시</a:t>
            </a:r>
            <a:endParaRPr lang="en-US" altLang="ko-KR" sz="4000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19A1B9F-7621-4939-BF23-8DBDAA613C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02" b="46064"/>
          <a:stretch/>
        </p:blipFill>
        <p:spPr>
          <a:xfrm>
            <a:off x="29817" y="558800"/>
            <a:ext cx="8709166" cy="86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1600"/>
            <a:ext cx="8115300" cy="962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2700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3970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5113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6383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8796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1209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3622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7526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9939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2352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4765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2603500"/>
            <a:ext cx="5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-5400000">
            <a:off x="17995900" y="1155700"/>
            <a:ext cx="508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2800"/>
            <a:ext cx="18288000" cy="62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25000" y="249583"/>
            <a:ext cx="6832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</a:t>
            </a:r>
            <a:r>
              <a:rPr lang="en-US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7000" b="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31200" y="9829800"/>
            <a:ext cx="163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60080" y="381000"/>
            <a:ext cx="7734300" cy="716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하차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보조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</a:t>
            </a:r>
          </a:p>
          <a:p>
            <a:pPr lvl="0" algn="l">
              <a:lnSpc>
                <a:spcPct val="150000"/>
              </a:lnSpc>
            </a:pPr>
            <a:r>
              <a:rPr lang="en-US" sz="54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</a:t>
            </a:r>
            <a:r>
              <a:rPr 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목적지에 도착하면 해당 목적지를 설정한 인원들의 하차 태그 여부를 파악</a:t>
            </a:r>
            <a:endParaRPr lang="en-US" alt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→ 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기사님 전용 어플 화면에 </a:t>
            </a:r>
            <a:r>
              <a:rPr lang="en-US" altLang="ko-KR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8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명 남음 </a:t>
            </a:r>
            <a:r>
              <a:rPr lang="ko-KR" altLang="en-US" sz="4000" i="0" u="none" strike="noStrike" dirty="0" err="1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이런식으로</a:t>
            </a:r>
            <a:r>
              <a:rPr lang="ko-KR" altLang="en-US" sz="4000" i="0" u="none" strike="noStrike" dirty="0">
                <a:solidFill>
                  <a:srgbClr val="40404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표시</a:t>
            </a:r>
            <a:endParaRPr lang="en-US" altLang="ko-KR" sz="4000" i="0" u="none" strike="noStrike" dirty="0">
              <a:solidFill>
                <a:srgbClr val="40404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7CE1DE-074B-4CD1-9B87-17863EF744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664" t="51375" r="31469"/>
          <a:stretch/>
        </p:blipFill>
        <p:spPr>
          <a:xfrm>
            <a:off x="12699" y="165100"/>
            <a:ext cx="8805621" cy="94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4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434</Words>
  <Application>Microsoft Office PowerPoint</Application>
  <PresentationFormat>사용자 지정</PresentationFormat>
  <Paragraphs>89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Calibri</vt:lpstr>
      <vt:lpstr>Arial</vt:lpstr>
      <vt:lpstr>Pretendard Bold</vt:lpstr>
      <vt:lpstr>맑은 고딕</vt:lpstr>
      <vt:lpstr>Pretendard ExtraLight</vt:lpstr>
      <vt:lpstr>Pretendard Light</vt:lpstr>
      <vt:lpstr>한컴 말랑말랑 Regular</vt:lpstr>
      <vt:lpstr>한컴 말랑말랑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40</cp:revision>
  <dcterms:created xsi:type="dcterms:W3CDTF">2006-08-16T00:00:00Z</dcterms:created>
  <dcterms:modified xsi:type="dcterms:W3CDTF">2025-04-10T02:23:38Z</dcterms:modified>
</cp:coreProperties>
</file>